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40"/>
  </p:notesMasterIdLst>
  <p:sldIdLst>
    <p:sldId id="256" r:id="rId5"/>
    <p:sldId id="614" r:id="rId6"/>
    <p:sldId id="262" r:id="rId7"/>
    <p:sldId id="615" r:id="rId8"/>
    <p:sldId id="623" r:id="rId9"/>
    <p:sldId id="635" r:id="rId10"/>
    <p:sldId id="626" r:id="rId11"/>
    <p:sldId id="616" r:id="rId12"/>
    <p:sldId id="627" r:id="rId13"/>
    <p:sldId id="638" r:id="rId14"/>
    <p:sldId id="637" r:id="rId15"/>
    <p:sldId id="636" r:id="rId16"/>
    <p:sldId id="617" r:id="rId17"/>
    <p:sldId id="618" r:id="rId18"/>
    <p:sldId id="619" r:id="rId19"/>
    <p:sldId id="629" r:id="rId20"/>
    <p:sldId id="630" r:id="rId21"/>
    <p:sldId id="639" r:id="rId22"/>
    <p:sldId id="631" r:id="rId23"/>
    <p:sldId id="641" r:id="rId24"/>
    <p:sldId id="642" r:id="rId25"/>
    <p:sldId id="653" r:id="rId26"/>
    <p:sldId id="628" r:id="rId27"/>
    <p:sldId id="652" r:id="rId28"/>
    <p:sldId id="643" r:id="rId29"/>
    <p:sldId id="647" r:id="rId30"/>
    <p:sldId id="648" r:id="rId31"/>
    <p:sldId id="650" r:id="rId32"/>
    <p:sldId id="621" r:id="rId33"/>
    <p:sldId id="644" r:id="rId34"/>
    <p:sldId id="622" r:id="rId35"/>
    <p:sldId id="645" r:id="rId36"/>
    <p:sldId id="646" r:id="rId37"/>
    <p:sldId id="634" r:id="rId38"/>
    <p:sldId id="536" r:id="rId39"/>
  </p:sldIdLst>
  <p:sldSz cx="9144000" cy="5143500" type="screen16x9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C7390"/>
    <a:srgbClr val="F27D4C"/>
    <a:srgbClr val="F27B4D"/>
    <a:srgbClr val="CDAD7C"/>
    <a:srgbClr val="F47B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178"/>
    <p:restoredTop sz="86383"/>
  </p:normalViewPr>
  <p:slideViewPr>
    <p:cSldViewPr snapToGrid="0" snapToObjects="1">
      <p:cViewPr varScale="1">
        <p:scale>
          <a:sx n="195" d="100"/>
          <a:sy n="195" d="100"/>
        </p:scale>
        <p:origin x="456" y="168"/>
      </p:cViewPr>
      <p:guideLst/>
    </p:cSldViewPr>
  </p:slideViewPr>
  <p:outlineViewPr>
    <p:cViewPr>
      <p:scale>
        <a:sx n="33" d="100"/>
        <a:sy n="33" d="100"/>
      </p:scale>
      <p:origin x="0" y="-5304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47BD41-F31A-954E-AB4A-05ED95AF1A5A}" type="datetimeFigureOut">
              <a:rPr lang="en-US" smtClean="0"/>
              <a:t>8/24/19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BBAE6C-5BD0-D946-B33D-F6797F2CEC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4098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BBAE6C-5BD0-D946-B33D-F6797F2CEC8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3790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BBAE6C-5BD0-D946-B33D-F6797F2CEC8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69451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BBAE6C-5BD0-D946-B33D-F6797F2CEC8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2655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BBAE6C-5BD0-D946-B33D-F6797F2CEC8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3938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BBAE6C-5BD0-D946-B33D-F6797F2CEC8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7784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BBAE6C-5BD0-D946-B33D-F6797F2CEC8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6615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BBAE6C-5BD0-D946-B33D-F6797F2CEC8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5301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BBAE6C-5BD0-D946-B33D-F6797F2CEC8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1306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BBAE6C-5BD0-D946-B33D-F6797F2CEC8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89804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BBAE6C-5BD0-D946-B33D-F6797F2CEC8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7350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BBAE6C-5BD0-D946-B33D-F6797F2CEC8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463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BBAE6C-5BD0-D946-B33D-F6797F2CEC8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38282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BBAE6C-5BD0-D946-B33D-F6797F2CEC8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60478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BBAE6C-5BD0-D946-B33D-F6797F2CEC8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98103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8C2C35-2B8A-446E-BEC0-FD36716C29AC}" type="slidenum">
              <a:rPr lang="de-DE" smtClean="0"/>
              <a:pPr/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680363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BBAE6C-5BD0-D946-B33D-F6797F2CEC8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4714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BBAE6C-5BD0-D946-B33D-F6797F2CEC8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627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BBAE6C-5BD0-D946-B33D-F6797F2CEC8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6148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BBAE6C-5BD0-D946-B33D-F6797F2CEC8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6184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BBAE6C-5BD0-D946-B33D-F6797F2CEC8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2605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BBAE6C-5BD0-D946-B33D-F6797F2CEC8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287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BBAE6C-5BD0-D946-B33D-F6797F2CEC8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1247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A6D95E-FBC9-0346-8A12-C591B3847F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49DDD3C-37E5-A04D-9D0A-66A817A0D8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855E5B-34DD-3E45-9BD8-959169D1E41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1260" y="113880"/>
            <a:ext cx="2003967" cy="18821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SAUG National Summit 2019</a:t>
            </a:r>
          </a:p>
        </p:txBody>
      </p:sp>
    </p:spTree>
    <p:extLst>
      <p:ext uri="{BB962C8B-B14F-4D97-AF65-F5344CB8AC3E}">
        <p14:creationId xmlns:p14="http://schemas.microsoft.com/office/powerpoint/2010/main" val="8060857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81C57-39FD-664E-BB45-65FD0A1A76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483218"/>
            <a:ext cx="7886700" cy="87400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689049-EAC4-BB45-AD73-A26C30525D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737764-3CFA-364E-9455-30362ECA524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SAUG National Summit 2019</a:t>
            </a:r>
          </a:p>
        </p:txBody>
      </p:sp>
    </p:spTree>
    <p:extLst>
      <p:ext uri="{BB962C8B-B14F-4D97-AF65-F5344CB8AC3E}">
        <p14:creationId xmlns:p14="http://schemas.microsoft.com/office/powerpoint/2010/main" val="10399577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0CFC894-FADC-B44D-90A0-4F2FD4CE1B1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A1566-8CA6-8145-98BC-7F7323AE76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219761-4EF5-434B-8265-5B8D6EAF5CA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SAUG National Summit 2019</a:t>
            </a:r>
          </a:p>
        </p:txBody>
      </p:sp>
    </p:spTree>
    <p:extLst>
      <p:ext uri="{BB962C8B-B14F-4D97-AF65-F5344CB8AC3E}">
        <p14:creationId xmlns:p14="http://schemas.microsoft.com/office/powerpoint/2010/main" val="19629513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41D5E-F6C5-B343-A06C-79F18D0C9A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475784"/>
            <a:ext cx="7886700" cy="88144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B08121-EE50-E74B-B659-F9590F84F2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1">
            <a:extLst>
              <a:ext uri="{FF2B5EF4-FFF2-40B4-BE49-F238E27FC236}">
                <a16:creationId xmlns:a16="http://schemas.microsoft.com/office/drawing/2014/main" id="{0FF11D54-CE43-4C02-A1CC-D4DE90F3B019}"/>
              </a:ext>
            </a:extLst>
          </p:cNvPr>
          <p:cNvSpPr txBox="1">
            <a:spLocks/>
          </p:cNvSpPr>
          <p:nvPr userDrawn="1"/>
        </p:nvSpPr>
        <p:spPr>
          <a:xfrm>
            <a:off x="101512" y="111200"/>
            <a:ext cx="2003967" cy="188210"/>
          </a:xfrm>
          <a:prstGeom prst="rect">
            <a:avLst/>
          </a:prstGeom>
          <a:solidFill>
            <a:srgbClr val="1C7390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685800" rtl="0" eaLnBrk="1" latinLnBrk="0" hangingPunct="1">
              <a:defRPr sz="10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SAUG National Summit 2019</a:t>
            </a:r>
          </a:p>
        </p:txBody>
      </p:sp>
    </p:spTree>
    <p:extLst>
      <p:ext uri="{BB962C8B-B14F-4D97-AF65-F5344CB8AC3E}">
        <p14:creationId xmlns:p14="http://schemas.microsoft.com/office/powerpoint/2010/main" val="32950604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0F53A2-2C5E-8A40-BF79-7A69608C4A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BFA7C5-A6FC-C54D-8B9B-DA7B734012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9291AC-F38E-5042-9514-B4209B3C88C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SAUG National Summit 2019</a:t>
            </a:r>
          </a:p>
        </p:txBody>
      </p:sp>
    </p:spTree>
    <p:extLst>
      <p:ext uri="{BB962C8B-B14F-4D97-AF65-F5344CB8AC3E}">
        <p14:creationId xmlns:p14="http://schemas.microsoft.com/office/powerpoint/2010/main" val="21910226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54920-B295-AE43-941E-886F7AAA68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475784"/>
            <a:ext cx="7886700" cy="88144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46CFA9-A5F9-5A44-BCAB-C29F8D4E11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AC466D-F1F1-5B4B-AB55-BD3DA1CC4C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1C654F-D051-DB42-BF0E-1F244CAE043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SAUG National Summit 2019</a:t>
            </a:r>
          </a:p>
        </p:txBody>
      </p:sp>
    </p:spTree>
    <p:extLst>
      <p:ext uri="{BB962C8B-B14F-4D97-AF65-F5344CB8AC3E}">
        <p14:creationId xmlns:p14="http://schemas.microsoft.com/office/powerpoint/2010/main" val="27798568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B290CF-238C-9B47-A661-75FF0AD3F2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83218"/>
            <a:ext cx="7886700" cy="87400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303A9C-805E-674B-AAB4-84CAC409B9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350080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2DB33D-DF56-9C49-9AF9-9905FFB8E0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968014"/>
            <a:ext cx="3868340" cy="276344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3DB5C49-5105-BC4A-B806-595C9C4BC02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350080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E65A752-9A56-0B4E-B46D-2D76839840E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968014"/>
            <a:ext cx="3887391" cy="276344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E04EAE6-0ABF-8047-AA9B-E78CEA9D036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SAUG National Summit 2019</a:t>
            </a:r>
          </a:p>
        </p:txBody>
      </p:sp>
    </p:spTree>
    <p:extLst>
      <p:ext uri="{BB962C8B-B14F-4D97-AF65-F5344CB8AC3E}">
        <p14:creationId xmlns:p14="http://schemas.microsoft.com/office/powerpoint/2010/main" val="41810387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F1C7CF-4812-7D4D-9154-F407837E18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490652"/>
            <a:ext cx="7886700" cy="86657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F423284-3559-7247-A23A-755721C90FB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SAUG National Summit 2019</a:t>
            </a:r>
          </a:p>
        </p:txBody>
      </p:sp>
    </p:spTree>
    <p:extLst>
      <p:ext uri="{BB962C8B-B14F-4D97-AF65-F5344CB8AC3E}">
        <p14:creationId xmlns:p14="http://schemas.microsoft.com/office/powerpoint/2010/main" val="9333902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C26BC88-6D5C-0847-9239-8F111D74393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SAUG National Summit 2019</a:t>
            </a:r>
          </a:p>
        </p:txBody>
      </p:sp>
    </p:spTree>
    <p:extLst>
      <p:ext uri="{BB962C8B-B14F-4D97-AF65-F5344CB8AC3E}">
        <p14:creationId xmlns:p14="http://schemas.microsoft.com/office/powerpoint/2010/main" val="5586678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51221-5829-AD40-A659-AB047CAF2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094D33-187B-1442-B10F-A5BDF8170B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AEB743-DFFD-F447-A19A-2833160909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4ECC6E-A2C2-6345-B787-B04C9315178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SAUG National Summit 2019</a:t>
            </a:r>
          </a:p>
        </p:txBody>
      </p:sp>
    </p:spTree>
    <p:extLst>
      <p:ext uri="{BB962C8B-B14F-4D97-AF65-F5344CB8AC3E}">
        <p14:creationId xmlns:p14="http://schemas.microsoft.com/office/powerpoint/2010/main" val="40416875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20B5C7-FE29-5148-92FB-E0EEA97FA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91C4813-C07C-6B4B-A0FB-5071E6F5B0E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5589A1-C115-5046-A852-4AB686BEFF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16610-15EA-A345-B19E-805E8621501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SAUG National Summit 2019</a:t>
            </a:r>
          </a:p>
        </p:txBody>
      </p:sp>
    </p:spTree>
    <p:extLst>
      <p:ext uri="{BB962C8B-B14F-4D97-AF65-F5344CB8AC3E}">
        <p14:creationId xmlns:p14="http://schemas.microsoft.com/office/powerpoint/2010/main" val="12687267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4EC670-13EE-0040-9AE6-CC88EC6539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itle Placeholder 6">
            <a:extLst>
              <a:ext uri="{FF2B5EF4-FFF2-40B4-BE49-F238E27FC236}">
                <a16:creationId xmlns:a16="http://schemas.microsoft.com/office/drawing/2014/main" id="{18BA4200-25FE-D440-AD2F-344BEB1B9E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477323"/>
            <a:ext cx="7886700" cy="8799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B97DF6B-4E3D-9349-AB20-595172CC74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8016" y="86035"/>
            <a:ext cx="2003967" cy="188210"/>
          </a:xfrm>
          <a:prstGeom prst="rect">
            <a:avLst/>
          </a:prstGeom>
          <a:solidFill>
            <a:srgbClr val="1C7390"/>
          </a:solidFill>
        </p:spPr>
        <p:txBody>
          <a:bodyPr vert="horz" lIns="91440" tIns="45720" rIns="91440" bIns="45720" rtlCol="0" anchor="ctr"/>
          <a:lstStyle>
            <a:lvl1pPr algn="ctr">
              <a:defRPr sz="1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SAUG National Summit 2019</a:t>
            </a:r>
          </a:p>
        </p:txBody>
      </p:sp>
    </p:spTree>
    <p:extLst>
      <p:ext uri="{BB962C8B-B14F-4D97-AF65-F5344CB8AC3E}">
        <p14:creationId xmlns:p14="http://schemas.microsoft.com/office/powerpoint/2010/main" val="34039781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b="1" kern="1200">
          <a:solidFill>
            <a:srgbClr val="F47B46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developer.m-files.com/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tiff"/><Relationship Id="rId4" Type="http://schemas.openxmlformats.org/officeDocument/2006/relationships/image" Target="../media/image21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svg"/><Relationship Id="rId4" Type="http://schemas.openxmlformats.org/officeDocument/2006/relationships/image" Target="../media/image38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6D76BB-4536-0B4E-ADCF-91CFD51693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1968" y="299328"/>
            <a:ext cx="6858000" cy="1790700"/>
          </a:xfrm>
        </p:spPr>
        <p:txBody>
          <a:bodyPr>
            <a:normAutofit/>
          </a:bodyPr>
          <a:lstStyle/>
          <a:p>
            <a:pPr algn="r"/>
            <a:r>
              <a:rPr lang="en-AU" dirty="0"/>
              <a:t>ABAP integration – a recent case study</a:t>
            </a:r>
            <a:endParaRPr lang="en-US" b="1" dirty="0">
              <a:solidFill>
                <a:srgbClr val="F27B4D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1FED94-E9B9-3F4E-A27E-3E1716AC7C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21968" y="2090028"/>
            <a:ext cx="6858000" cy="1241822"/>
          </a:xfrm>
        </p:spPr>
        <p:txBody>
          <a:bodyPr/>
          <a:lstStyle/>
          <a:p>
            <a:pPr algn="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Graham Robinson</a:t>
            </a:r>
          </a:p>
          <a:p>
            <a:pPr algn="r"/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Yelcho</a:t>
            </a:r>
            <a:r>
              <a:rPr lang="en-US">
                <a:solidFill>
                  <a:schemeClr val="bg1">
                    <a:lumMod val="50000"/>
                  </a:schemeClr>
                </a:solidFill>
              </a:rPr>
              <a:t> Systems Consulting</a:t>
            </a:r>
          </a:p>
        </p:txBody>
      </p:sp>
    </p:spTree>
    <p:extLst>
      <p:ext uri="{BB962C8B-B14F-4D97-AF65-F5344CB8AC3E}">
        <p14:creationId xmlns:p14="http://schemas.microsoft.com/office/powerpoint/2010/main" val="46863881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E41E25-9B77-C943-A05A-E16AF2DAB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940851-B7A7-E74B-A908-3163EC6722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E91209-7FA8-234A-A8A3-32BDA5777D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274" y="587469"/>
            <a:ext cx="6241451" cy="40452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0478595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B89859-3ABB-084B-898B-8306F9AAB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8B95AA-D1ED-7043-A8CD-460A802465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F304CD-14C5-E341-A4A2-38069C20BA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075" y="475784"/>
            <a:ext cx="5929279" cy="40187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410675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A4D8B-B200-4B4A-AE5A-9A940B849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648CF6-4E8D-8B42-A4D9-A6326F616F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F6F4DC-1953-C741-B171-681A8B499B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284" y="296914"/>
            <a:ext cx="6800019" cy="43708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0339253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699355-5DB2-2F4D-8DDD-05E1D1971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Customer #1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A049B-F42E-614E-BCFD-4D345F4343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Automotive Industry</a:t>
            </a:r>
          </a:p>
          <a:p>
            <a:r>
              <a:rPr lang="en-US" dirty="0"/>
              <a:t>Existing relationship via Fuji Xerox</a:t>
            </a:r>
          </a:p>
          <a:p>
            <a:r>
              <a:rPr lang="en-US" dirty="0"/>
              <a:t>Was chosen as Content Management/Document Management solution across </a:t>
            </a:r>
            <a:r>
              <a:rPr lang="en-AU" dirty="0"/>
              <a:t>organisation</a:t>
            </a:r>
          </a:p>
          <a:p>
            <a:r>
              <a:rPr lang="en-US" dirty="0"/>
              <a:t>SAP </a:t>
            </a:r>
            <a:r>
              <a:rPr lang="en-US" dirty="0" err="1"/>
              <a:t>ArchiveLink</a:t>
            </a:r>
            <a:r>
              <a:rPr lang="en-US" dirty="0"/>
              <a:t> feature not licensed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Built ABAP client for M-Files Web Service (REST API)</a:t>
            </a:r>
          </a:p>
        </p:txBody>
      </p:sp>
    </p:spTree>
    <p:extLst>
      <p:ext uri="{BB962C8B-B14F-4D97-AF65-F5344CB8AC3E}">
        <p14:creationId xmlns:p14="http://schemas.microsoft.com/office/powerpoint/2010/main" val="367094929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C2823F-7B7F-8C45-A509-EC1EDD8661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Customer #2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6BC8EB-6324-104D-A0D5-83F8DF45C5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Automotive Industry</a:t>
            </a:r>
          </a:p>
          <a:p>
            <a:r>
              <a:rPr lang="en-US" dirty="0"/>
              <a:t>Looking for ECM solution but not wanting to pay “SAP tax”</a:t>
            </a:r>
          </a:p>
          <a:p>
            <a:r>
              <a:rPr lang="en-US" dirty="0"/>
              <a:t>M-Files chosen in part because of my previous experience with it and the ABAP client that had already been built</a:t>
            </a:r>
          </a:p>
          <a:p>
            <a:r>
              <a:rPr lang="en-US" dirty="0"/>
              <a:t>SAP </a:t>
            </a:r>
            <a:r>
              <a:rPr lang="en-US" dirty="0" err="1"/>
              <a:t>ArchiveLink</a:t>
            </a:r>
            <a:r>
              <a:rPr lang="en-US" dirty="0"/>
              <a:t> included in license</a:t>
            </a:r>
          </a:p>
        </p:txBody>
      </p:sp>
    </p:spTree>
    <p:extLst>
      <p:ext uri="{BB962C8B-B14F-4D97-AF65-F5344CB8AC3E}">
        <p14:creationId xmlns:p14="http://schemas.microsoft.com/office/powerpoint/2010/main" val="28386898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8DAEF-3736-2A49-A34D-0B49C888A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#1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F4A011-E5A8-DD4B-BE29-BB18378DCC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Early Archiving of Vendor Invoices</a:t>
            </a:r>
          </a:p>
          <a:p>
            <a:r>
              <a:rPr lang="en-US" dirty="0"/>
              <a:t>SI </a:t>
            </a:r>
            <a:r>
              <a:rPr lang="en-US" baseline="0" dirty="0"/>
              <a:t>led project</a:t>
            </a:r>
          </a:p>
          <a:p>
            <a:r>
              <a:rPr lang="en-US" dirty="0"/>
              <a:t>Scan/OCR invoice and store in M-Files repository</a:t>
            </a:r>
          </a:p>
          <a:p>
            <a:r>
              <a:rPr lang="en-US" baseline="0" dirty="0"/>
              <a:t>M-Files workflow to complete invoice</a:t>
            </a:r>
            <a:r>
              <a:rPr lang="en-US" dirty="0"/>
              <a:t> details. E.g. account assignments, approvals, etc.</a:t>
            </a:r>
          </a:p>
          <a:p>
            <a:r>
              <a:rPr lang="en-US" baseline="0" dirty="0"/>
              <a:t>Post Invoice to SAP</a:t>
            </a:r>
          </a:p>
          <a:p>
            <a:pPr lvl="1"/>
            <a:r>
              <a:rPr lang="en-US" dirty="0"/>
              <a:t>Record SAP Invoice details in M-Files</a:t>
            </a:r>
            <a:endParaRPr lang="en-US" baseline="0" dirty="0"/>
          </a:p>
        </p:txBody>
      </p:sp>
    </p:spTree>
    <p:extLst>
      <p:ext uri="{BB962C8B-B14F-4D97-AF65-F5344CB8AC3E}">
        <p14:creationId xmlns:p14="http://schemas.microsoft.com/office/powerpoint/2010/main" val="55680973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FCF15A-D7A9-BA45-BE33-5B8932870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#1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7D1984-0731-9B4A-A1D6-22C16A6374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Original design was for bi-directional bulk flat file transfers </a:t>
            </a:r>
          </a:p>
          <a:p>
            <a:r>
              <a:rPr lang="en-US" dirty="0"/>
              <a:t>Other suggestions included making web service calls, OLE DB database access, etc.</a:t>
            </a:r>
          </a:p>
          <a:p>
            <a:r>
              <a:rPr lang="en-US" dirty="0"/>
              <a:t>….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23B18BE-4C83-6042-943C-B6F979A79D39}"/>
              </a:ext>
            </a:extLst>
          </p:cNvPr>
          <p:cNvGrpSpPr/>
          <p:nvPr/>
        </p:nvGrpSpPr>
        <p:grpSpPr>
          <a:xfrm>
            <a:off x="2231934" y="2920553"/>
            <a:ext cx="4680131" cy="1724165"/>
            <a:chOff x="2231934" y="2684044"/>
            <a:chExt cx="4680131" cy="172416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09048F0-5588-CC45-B276-A3A9F689096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31934" y="2684044"/>
              <a:ext cx="4680131" cy="1635226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E84CCA8-16A3-2D4F-B8A1-2D16B0938015}"/>
                </a:ext>
              </a:extLst>
            </p:cNvPr>
            <p:cNvSpPr txBox="1"/>
            <p:nvPr/>
          </p:nvSpPr>
          <p:spPr>
            <a:xfrm>
              <a:off x="2295574" y="4254321"/>
              <a:ext cx="4552849" cy="1538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400" dirty="0"/>
                <a:t>Dominion post (Newspaper). Fletcher, David 1952- :"As you know all intelligence matters are on a 'need to know' basis ..." 22 July 2011. Ref: DCDL-0018382. Alexander Turnbull Library, Wellington, New Zealand.</a:t>
              </a:r>
              <a:endParaRPr lang="en-US" sz="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80730170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420BA-2860-E343-AE44-ACF6937DD8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 then a miracle happened….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04E70E-1644-E446-A9EB-E65457E365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3250" y="1357224"/>
            <a:ext cx="2857500" cy="2857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80D7B47-D174-6140-8CFD-D24FF90E8897}"/>
              </a:ext>
            </a:extLst>
          </p:cNvPr>
          <p:cNvSpPr txBox="1"/>
          <p:nvPr/>
        </p:nvSpPr>
        <p:spPr>
          <a:xfrm>
            <a:off x="3912076" y="4214724"/>
            <a:ext cx="1650195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err="1"/>
              <a:t>Mikko</a:t>
            </a:r>
            <a:r>
              <a:rPr lang="en-AU"/>
              <a:t> </a:t>
            </a:r>
            <a:r>
              <a:rPr lang="en-AU" err="1"/>
              <a:t>Roihuvuo</a:t>
            </a:r>
            <a:endParaRPr lang="en-AU"/>
          </a:p>
          <a:p>
            <a:pPr algn="ctr"/>
            <a:r>
              <a:rPr lang="en-AU"/>
              <a:t>Developer Evangelist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41223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3934E0-4795-384F-8B22-6CE078CACE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817427-6F60-9948-A4EC-FA0171D39A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hlinkClick r:id="rId2"/>
            <a:extLst>
              <a:ext uri="{FF2B5EF4-FFF2-40B4-BE49-F238E27FC236}">
                <a16:creationId xmlns:a16="http://schemas.microsoft.com/office/drawing/2014/main" id="{9ABE60F3-E3C1-1046-9132-42B042070B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735" y="424272"/>
            <a:ext cx="6665706" cy="42434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8208223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55DF49-6DFB-7D45-A333-447EDC02A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There is a better way…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7DC3E0-63A6-DF42-867C-56410881D4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886CD9-3E21-3E40-8A0B-5C48B1AA93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8500" y="1833008"/>
            <a:ext cx="5207000" cy="25527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83756D2-6B42-B546-8534-C86097AE40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3788" y="1617017"/>
            <a:ext cx="1456655" cy="8537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8ADC945-FC99-8E47-B866-DB4420609C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164" y="1820404"/>
            <a:ext cx="1923199" cy="943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47424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AF964FF-64A8-B246-BC7C-B91FD2B8D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Introduction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D2D144-70C3-E141-A107-561F478D52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19067" y="671386"/>
            <a:ext cx="3080170" cy="15656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F5FB81CB-EB38-6541-A1EF-83D31F5B8A0A}"/>
              </a:ext>
            </a:extLst>
          </p:cNvPr>
          <p:cNvGrpSpPr/>
          <p:nvPr/>
        </p:nvGrpSpPr>
        <p:grpSpPr>
          <a:xfrm>
            <a:off x="4176726" y="3525160"/>
            <a:ext cx="1766876" cy="699853"/>
            <a:chOff x="3203847" y="3432313"/>
            <a:chExt cx="1769205" cy="82492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6B706FB-5C9D-4C40-9254-CCBD3AA9B85B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03847" y="3432313"/>
              <a:ext cx="720256" cy="82492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798BCA8-8077-7B4F-8CF1-B24713FA4EED}"/>
                </a:ext>
              </a:extLst>
            </p:cNvPr>
            <p:cNvSpPr txBox="1"/>
            <p:nvPr/>
          </p:nvSpPr>
          <p:spPr>
            <a:xfrm>
              <a:off x="3821156" y="3647223"/>
              <a:ext cx="1151896" cy="3059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799">
                  <a:solidFill>
                    <a:srgbClr val="38A5CE"/>
                  </a:solidFill>
                </a:rPr>
                <a:t>@</a:t>
              </a:r>
              <a:r>
                <a:rPr lang="en-US" sz="1799" err="1">
                  <a:solidFill>
                    <a:srgbClr val="38A5CE"/>
                  </a:solidFill>
                </a:rPr>
                <a:t>grahamrobbo</a:t>
              </a:r>
              <a:endParaRPr lang="en-AU" sz="1799">
                <a:solidFill>
                  <a:srgbClr val="38A5CE"/>
                </a:solidFill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DFCF4787-84AD-F14B-933E-AFF454176626}"/>
              </a:ext>
            </a:extLst>
          </p:cNvPr>
          <p:cNvSpPr txBox="1"/>
          <p:nvPr/>
        </p:nvSpPr>
        <p:spPr>
          <a:xfrm>
            <a:off x="1489388" y="4735458"/>
            <a:ext cx="104280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>
                <a:latin typeface="Arial Narrow"/>
                <a:cs typeface="Arial Narrow"/>
              </a:rPr>
              <a:t>*Photo by Martin </a:t>
            </a:r>
            <a:r>
              <a:rPr lang="en-US" sz="700" i="1" err="1">
                <a:latin typeface="Arial Narrow"/>
                <a:cs typeface="Arial Narrow"/>
              </a:rPr>
              <a:t>Gillet</a:t>
            </a:r>
            <a:endParaRPr lang="en-US" sz="700" i="1">
              <a:latin typeface="Arial Narrow"/>
              <a:cs typeface="Arial Narrow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3BC0C43-0ECF-3C4C-B083-7D42321C871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180" y="1156679"/>
            <a:ext cx="2379220" cy="356770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99EE733-9A9A-A846-98B1-49B9339B2D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93591" y="2906421"/>
            <a:ext cx="2512861" cy="3518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390184B-9AB1-3F48-A947-DF67D081C11D}"/>
              </a:ext>
            </a:extLst>
          </p:cNvPr>
          <p:cNvSpPr/>
          <p:nvPr/>
        </p:nvSpPr>
        <p:spPr>
          <a:xfrm>
            <a:off x="5423696" y="1991975"/>
            <a:ext cx="1667121" cy="1194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79515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CBEF4-2EE9-0843-82F5-09C6B1E79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AC4928-86B5-3445-9A75-AD8500316A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549C42-6E51-D24E-BDA7-F8F2C0077D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4919" y="609526"/>
            <a:ext cx="5774162" cy="37105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4023455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6ED6C-6C69-DC47-A864-86495A9FD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743FA8-AEF8-C648-8913-ACBE6D2CC0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876DCD-6473-6442-A1AC-07E0DFC861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326326"/>
            <a:ext cx="5896576" cy="43413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Left Arrow 8">
            <a:extLst>
              <a:ext uri="{FF2B5EF4-FFF2-40B4-BE49-F238E27FC236}">
                <a16:creationId xmlns:a16="http://schemas.microsoft.com/office/drawing/2014/main" id="{12DA978B-6F61-0B4F-BE6F-F938AC2D86FB}"/>
              </a:ext>
            </a:extLst>
          </p:cNvPr>
          <p:cNvSpPr/>
          <p:nvPr/>
        </p:nvSpPr>
        <p:spPr>
          <a:xfrm>
            <a:off x="4343400" y="1012371"/>
            <a:ext cx="509451" cy="189412"/>
          </a:xfrm>
          <a:prstGeom prst="lef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eft Arrow 9">
            <a:extLst>
              <a:ext uri="{FF2B5EF4-FFF2-40B4-BE49-F238E27FC236}">
                <a16:creationId xmlns:a16="http://schemas.microsoft.com/office/drawing/2014/main" id="{8CB9F648-D7D4-FF4E-8A2B-5D9510B9F9F9}"/>
              </a:ext>
            </a:extLst>
          </p:cNvPr>
          <p:cNvSpPr/>
          <p:nvPr/>
        </p:nvSpPr>
        <p:spPr>
          <a:xfrm>
            <a:off x="6448698" y="2906265"/>
            <a:ext cx="509451" cy="189412"/>
          </a:xfrm>
          <a:prstGeom prst="lef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eft Arrow 10">
            <a:extLst>
              <a:ext uri="{FF2B5EF4-FFF2-40B4-BE49-F238E27FC236}">
                <a16:creationId xmlns:a16="http://schemas.microsoft.com/office/drawing/2014/main" id="{DD7A0839-1F30-3847-A86B-95B7AA223D9A}"/>
              </a:ext>
            </a:extLst>
          </p:cNvPr>
          <p:cNvSpPr/>
          <p:nvPr/>
        </p:nvSpPr>
        <p:spPr>
          <a:xfrm>
            <a:off x="3757749" y="3391988"/>
            <a:ext cx="509451" cy="189412"/>
          </a:xfrm>
          <a:prstGeom prst="lef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Left Arrow 11">
            <a:extLst>
              <a:ext uri="{FF2B5EF4-FFF2-40B4-BE49-F238E27FC236}">
                <a16:creationId xmlns:a16="http://schemas.microsoft.com/office/drawing/2014/main" id="{F81A8F96-5DC7-934A-9A15-7D59DCF17A31}"/>
              </a:ext>
            </a:extLst>
          </p:cNvPr>
          <p:cNvSpPr/>
          <p:nvPr/>
        </p:nvSpPr>
        <p:spPr>
          <a:xfrm>
            <a:off x="5031377" y="4234543"/>
            <a:ext cx="509451" cy="189412"/>
          </a:xfrm>
          <a:prstGeom prst="lef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08598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720C09-0D1E-ED47-BDD7-E67026C86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019965-0DF5-904C-BE59-3C15B5B52E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62E668-A80C-9E49-A957-F157E7857E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049" y="375557"/>
            <a:ext cx="6524811" cy="43923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5617174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FEEC695-71DE-DC4C-8ACA-678E477D9C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7057" y="2518751"/>
            <a:ext cx="3350623" cy="175907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E680F8D-AEC5-014B-AE2F-BDD8C7F24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#1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5E0BCB-1274-5D47-BE56-189629B315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287441" cy="3263504"/>
          </a:xfrm>
        </p:spPr>
        <p:txBody>
          <a:bodyPr/>
          <a:lstStyle/>
          <a:p>
            <a:r>
              <a:rPr lang="en-AU" dirty="0"/>
              <a:t>Any reversals are done in SAP system</a:t>
            </a:r>
          </a:p>
          <a:p>
            <a:r>
              <a:rPr lang="en-AU" dirty="0"/>
              <a:t>Business Transaction Event</a:t>
            </a:r>
            <a:r>
              <a:rPr lang="en-AU" baseline="-25000" dirty="0"/>
              <a:t>*</a:t>
            </a:r>
            <a:r>
              <a:rPr lang="en-AU" dirty="0"/>
              <a:t> triggers code to make necessary changes to M-Files metadata		</a:t>
            </a:r>
            <a:r>
              <a:rPr lang="en-AU" i="1" dirty="0"/>
              <a:t>			</a:t>
            </a:r>
            <a:endParaRPr lang="en-AU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798208-00A2-834F-AF68-611013ED46EC}"/>
              </a:ext>
            </a:extLst>
          </p:cNvPr>
          <p:cNvSpPr txBox="1"/>
          <p:nvPr/>
        </p:nvSpPr>
        <p:spPr>
          <a:xfrm>
            <a:off x="1767517" y="4509612"/>
            <a:ext cx="500970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000" dirty="0"/>
              <a:t>* Business Transaction Event  FI-AP-AP 00001030 POST </a:t>
            </a:r>
            <a:r>
              <a:rPr lang="en-AU" sz="1000" dirty="0" err="1"/>
              <a:t>DOCUMENT:Posting</a:t>
            </a:r>
            <a:r>
              <a:rPr lang="en-AU" sz="1000" dirty="0"/>
              <a:t> of standard data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39996538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80F8D-AEC5-014B-AE2F-BDD8C7F24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#1.1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5E0BCB-1274-5D47-BE56-189629B315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Post payment details back into M-Files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BE9741-6573-5F4E-B27C-2E345BBDB0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857" y="1717769"/>
            <a:ext cx="5995405" cy="30047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Left Arrow 5">
            <a:extLst>
              <a:ext uri="{FF2B5EF4-FFF2-40B4-BE49-F238E27FC236}">
                <a16:creationId xmlns:a16="http://schemas.microsoft.com/office/drawing/2014/main" id="{6B27E327-8D1E-8D43-8B78-5FB56ADBC7D3}"/>
              </a:ext>
            </a:extLst>
          </p:cNvPr>
          <p:cNvSpPr/>
          <p:nvPr/>
        </p:nvSpPr>
        <p:spPr>
          <a:xfrm>
            <a:off x="3860074" y="2584513"/>
            <a:ext cx="509451" cy="189412"/>
          </a:xfrm>
          <a:prstGeom prst="lef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Left Arrow 6">
            <a:extLst>
              <a:ext uri="{FF2B5EF4-FFF2-40B4-BE49-F238E27FC236}">
                <a16:creationId xmlns:a16="http://schemas.microsoft.com/office/drawing/2014/main" id="{D29DC1CA-4BD5-6741-AD1E-CA742326CBC1}"/>
              </a:ext>
            </a:extLst>
          </p:cNvPr>
          <p:cNvSpPr/>
          <p:nvPr/>
        </p:nvSpPr>
        <p:spPr>
          <a:xfrm>
            <a:off x="5756365" y="3494559"/>
            <a:ext cx="509451" cy="189412"/>
          </a:xfrm>
          <a:prstGeom prst="lef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6227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80F8D-AEC5-014B-AE2F-BDD8C7F24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#1.1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5E0BCB-1274-5D47-BE56-189629B315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Post payment details back into M-Files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80AE5B-98B9-CD41-BE45-9CFA009470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425" y="1804143"/>
            <a:ext cx="8558343" cy="23694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Left Arrow 5">
            <a:extLst>
              <a:ext uri="{FF2B5EF4-FFF2-40B4-BE49-F238E27FC236}">
                <a16:creationId xmlns:a16="http://schemas.microsoft.com/office/drawing/2014/main" id="{40130F4A-021C-DC49-9E9D-A0484D04B988}"/>
              </a:ext>
            </a:extLst>
          </p:cNvPr>
          <p:cNvSpPr/>
          <p:nvPr/>
        </p:nvSpPr>
        <p:spPr>
          <a:xfrm>
            <a:off x="2442754" y="1804143"/>
            <a:ext cx="509451" cy="189412"/>
          </a:xfrm>
          <a:prstGeom prst="lef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Left Arrow 6">
            <a:extLst>
              <a:ext uri="{FF2B5EF4-FFF2-40B4-BE49-F238E27FC236}">
                <a16:creationId xmlns:a16="http://schemas.microsoft.com/office/drawing/2014/main" id="{06AD5B6A-7356-4948-9BFC-34C703F41A8B}"/>
              </a:ext>
            </a:extLst>
          </p:cNvPr>
          <p:cNvSpPr/>
          <p:nvPr/>
        </p:nvSpPr>
        <p:spPr>
          <a:xfrm>
            <a:off x="2775857" y="3864673"/>
            <a:ext cx="509451" cy="189412"/>
          </a:xfrm>
          <a:prstGeom prst="lef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92684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63327-1F5E-4346-9641-11B6DEA00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#1.2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2FA189-E2E0-1E41-86A0-F251CC3D7D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SAP </a:t>
            </a:r>
            <a:r>
              <a:rPr lang="en-US" dirty="0" err="1"/>
              <a:t>ArchiveLink</a:t>
            </a:r>
            <a:r>
              <a:rPr lang="en-US" dirty="0"/>
              <a:t> to connect SAP Invoice to M-Files source document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D5F9AE-8DE7-8246-ADAD-284123C174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6250" y="1938509"/>
            <a:ext cx="3538542" cy="26942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2BF2CB8-8B79-A54E-9D1C-B6E09884FF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2749" y="2145034"/>
            <a:ext cx="2441144" cy="24996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6195790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63327-1F5E-4346-9641-11B6DEA00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#1.2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601242A-9BA3-D94D-AEA2-BD57145D91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5DCA08C-DB2D-B44B-99D3-E943DF9220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464" y="391884"/>
            <a:ext cx="6378850" cy="4314982"/>
          </a:xfrm>
          <a:prstGeom prst="rect">
            <a:avLst/>
          </a:prstGeom>
        </p:spPr>
      </p:pic>
      <p:sp>
        <p:nvSpPr>
          <p:cNvPr id="9" name="Left Arrow 8">
            <a:extLst>
              <a:ext uri="{FF2B5EF4-FFF2-40B4-BE49-F238E27FC236}">
                <a16:creationId xmlns:a16="http://schemas.microsoft.com/office/drawing/2014/main" id="{C2E3879B-5E33-3B4B-B71A-5BB0661A52F8}"/>
              </a:ext>
            </a:extLst>
          </p:cNvPr>
          <p:cNvSpPr/>
          <p:nvPr/>
        </p:nvSpPr>
        <p:spPr>
          <a:xfrm>
            <a:off x="5793377" y="2702079"/>
            <a:ext cx="509451" cy="189412"/>
          </a:xfrm>
          <a:prstGeom prst="lef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eft Arrow 9">
            <a:extLst>
              <a:ext uri="{FF2B5EF4-FFF2-40B4-BE49-F238E27FC236}">
                <a16:creationId xmlns:a16="http://schemas.microsoft.com/office/drawing/2014/main" id="{9D08A54A-21E4-C043-8110-0247FA1C7F6A}"/>
              </a:ext>
            </a:extLst>
          </p:cNvPr>
          <p:cNvSpPr/>
          <p:nvPr/>
        </p:nvSpPr>
        <p:spPr>
          <a:xfrm>
            <a:off x="3148149" y="4112867"/>
            <a:ext cx="509451" cy="189412"/>
          </a:xfrm>
          <a:prstGeom prst="lef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04271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CF1105-6157-E24D-9966-07D4ABF3F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C2797D-E01E-B648-B398-913820321C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378797-2167-7B44-98D6-6ABE1719A5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904" y="418010"/>
            <a:ext cx="7303022" cy="4261710"/>
          </a:xfrm>
          <a:prstGeom prst="rect">
            <a:avLst/>
          </a:prstGeom>
        </p:spPr>
      </p:pic>
      <p:sp>
        <p:nvSpPr>
          <p:cNvPr id="5" name="Left Arrow 4">
            <a:extLst>
              <a:ext uri="{FF2B5EF4-FFF2-40B4-BE49-F238E27FC236}">
                <a16:creationId xmlns:a16="http://schemas.microsoft.com/office/drawing/2014/main" id="{B3AE40D3-E852-5C49-B348-6E818CEA48CB}"/>
              </a:ext>
            </a:extLst>
          </p:cNvPr>
          <p:cNvSpPr/>
          <p:nvPr/>
        </p:nvSpPr>
        <p:spPr>
          <a:xfrm>
            <a:off x="6074228" y="2244879"/>
            <a:ext cx="509451" cy="189412"/>
          </a:xfrm>
          <a:prstGeom prst="lef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Left Arrow 5">
            <a:extLst>
              <a:ext uri="{FF2B5EF4-FFF2-40B4-BE49-F238E27FC236}">
                <a16:creationId xmlns:a16="http://schemas.microsoft.com/office/drawing/2014/main" id="{6625C645-8E04-324E-A78E-9027191905E0}"/>
              </a:ext>
            </a:extLst>
          </p:cNvPr>
          <p:cNvSpPr/>
          <p:nvPr/>
        </p:nvSpPr>
        <p:spPr>
          <a:xfrm>
            <a:off x="3130730" y="3000971"/>
            <a:ext cx="509451" cy="189412"/>
          </a:xfrm>
          <a:prstGeom prst="lef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1460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3E37F0-9FBE-2943-80A9-D9601BF57B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#2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76EE25-A2CB-1B45-8A49-AD1368E1FA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105" y="2018210"/>
            <a:ext cx="4010918" cy="2252799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A30C7F-526E-9C40-9960-16B9167A8F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Late Archiving of Invoices</a:t>
            </a:r>
          </a:p>
          <a:p>
            <a:r>
              <a:rPr lang="en-US" dirty="0"/>
              <a:t>Query Invoice &amp; Payment Details within M-Files</a:t>
            </a:r>
          </a:p>
          <a:p>
            <a:r>
              <a:rPr lang="en-US" dirty="0"/>
              <a:t>Use standard SAP </a:t>
            </a:r>
            <a:r>
              <a:rPr lang="en-US" dirty="0" err="1"/>
              <a:t>ArchiveLink</a:t>
            </a:r>
            <a:r>
              <a:rPr lang="en-US" baseline="0" dirty="0"/>
              <a:t> interface</a:t>
            </a:r>
          </a:p>
          <a:p>
            <a:pPr lvl="1"/>
            <a:r>
              <a:rPr lang="en-US" dirty="0"/>
              <a:t>SAP BADI OA_BADI_LINK</a:t>
            </a:r>
            <a:endParaRPr lang="en-US" baseline="0" dirty="0"/>
          </a:p>
          <a:p>
            <a:r>
              <a:rPr lang="en-US" baseline="0" dirty="0"/>
              <a:t>SAP BO Container Concept</a:t>
            </a:r>
          </a:p>
        </p:txBody>
      </p:sp>
    </p:spTree>
    <p:extLst>
      <p:ext uri="{BB962C8B-B14F-4D97-AF65-F5344CB8AC3E}">
        <p14:creationId xmlns:p14="http://schemas.microsoft.com/office/powerpoint/2010/main" val="86687937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281D4C-C060-4CD6-96E3-AD2357909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0D8A15-9E27-4EB3-86EE-C0D2B0FA19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Enterprise Content Management </a:t>
            </a:r>
          </a:p>
          <a:p>
            <a:r>
              <a:rPr lang="en-AU" dirty="0"/>
              <a:t>Customer #1</a:t>
            </a:r>
          </a:p>
          <a:p>
            <a:r>
              <a:rPr lang="en-AU" dirty="0"/>
              <a:t>Customer #2</a:t>
            </a:r>
          </a:p>
          <a:p>
            <a:r>
              <a:rPr lang="en-AU" dirty="0"/>
              <a:t>Project #1 – Early Archiving of Invoices</a:t>
            </a:r>
          </a:p>
          <a:p>
            <a:r>
              <a:rPr lang="en-AU" dirty="0"/>
              <a:t>Project #2 – Late Archiving of Invoices</a:t>
            </a:r>
          </a:p>
          <a:p>
            <a:r>
              <a:rPr lang="en-AU" dirty="0"/>
              <a:t>Project #3 – Extranet</a:t>
            </a:r>
          </a:p>
          <a:p>
            <a:r>
              <a:rPr lang="en-AU" dirty="0"/>
              <a:t>Lessons learned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19099851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3666F-6A9E-8D41-8097-3BF33307B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FCBB098-4126-2546-88D4-13EB879450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96604" y="508620"/>
            <a:ext cx="6350791" cy="41590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6260186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F6F2C9-68EE-A540-8B02-E15FF55E6D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#3 - Extranet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B15984-66B8-CA48-8EA0-C4D19BEF03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Documentation</a:t>
            </a:r>
          </a:p>
          <a:p>
            <a:r>
              <a:rPr lang="en-US" dirty="0"/>
              <a:t>Bulletins</a:t>
            </a:r>
          </a:p>
          <a:p>
            <a:r>
              <a:rPr lang="en-US" dirty="0"/>
              <a:t>Recall Details</a:t>
            </a:r>
          </a:p>
          <a:p>
            <a:r>
              <a:rPr lang="en-US" dirty="0"/>
              <a:t>Training Videos</a:t>
            </a:r>
          </a:p>
          <a:p>
            <a:r>
              <a:rPr lang="en-US" dirty="0"/>
              <a:t>Sales Collateral</a:t>
            </a:r>
          </a:p>
          <a:p>
            <a:r>
              <a:rPr lang="en-US" dirty="0"/>
              <a:t>Software Updates</a:t>
            </a:r>
          </a:p>
          <a:p>
            <a:r>
              <a:rPr lang="en-US" dirty="0"/>
              <a:t>Etc.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8DCE86-572A-B649-B7C4-39D12B1A16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7094" y="839288"/>
            <a:ext cx="5532570" cy="3464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97296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1EC5D78-BCA0-D34B-A9A9-E4E146B35B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6916" y="485581"/>
            <a:ext cx="2728941" cy="37742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DE040D5-0386-F943-88A0-FC3086F83B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732" y="485581"/>
            <a:ext cx="3117831" cy="38698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FB991E4-C422-CE42-8219-64A76CE0D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BE9AA2-7810-434C-9351-0392F0ECE8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0376" y="1357224"/>
            <a:ext cx="5047161" cy="3221934"/>
          </a:xfrm>
        </p:spPr>
        <p:txBody>
          <a:bodyPr/>
          <a:lstStyle/>
          <a:p>
            <a:r>
              <a:rPr lang="en-US" dirty="0"/>
              <a:t>Sections </a:t>
            </a:r>
          </a:p>
          <a:p>
            <a:r>
              <a:rPr lang="en-US" dirty="0"/>
              <a:t>Folders</a:t>
            </a:r>
          </a:p>
          <a:p>
            <a:r>
              <a:rPr lang="en-US" dirty="0"/>
              <a:t>Documents</a:t>
            </a:r>
          </a:p>
          <a:p>
            <a:endParaRPr lang="en-US" dirty="0"/>
          </a:p>
          <a:p>
            <a:r>
              <a:rPr lang="en-US" dirty="0"/>
              <a:t>ABAP REST Handler</a:t>
            </a:r>
          </a:p>
          <a:p>
            <a:r>
              <a:rPr lang="en-US" dirty="0"/>
              <a:t>Cached on SAP server</a:t>
            </a:r>
          </a:p>
        </p:txBody>
      </p:sp>
      <p:pic>
        <p:nvPicPr>
          <p:cNvPr id="7" name="Graphic 6" descr="Lock">
            <a:extLst>
              <a:ext uri="{FF2B5EF4-FFF2-40B4-BE49-F238E27FC236}">
                <a16:creationId xmlns:a16="http://schemas.microsoft.com/office/drawing/2014/main" id="{D3DD30B4-335F-8347-877B-0CCAA67A8C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50382" y="1252402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75811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38DC4C-47EF-E648-8D94-59DFB5395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Contextual Documents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69928D-6DF9-9240-B7D3-9CD08E1D83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Vehicle Bulletins</a:t>
            </a:r>
          </a:p>
          <a:p>
            <a:r>
              <a:rPr lang="en-US" dirty="0"/>
              <a:t>Recall Bulletins</a:t>
            </a:r>
          </a:p>
          <a:p>
            <a:r>
              <a:rPr lang="en-US" dirty="0"/>
              <a:t>Etc.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F534EC-3E97-9741-911B-2297B5EC36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5632" y="1273628"/>
            <a:ext cx="5791980" cy="27830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5037266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6C4B0-121D-8949-9E5A-E8789BF29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39A108-5757-8B47-B101-AB651AE721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154752-0F93-F74D-B9FF-62EECAA52D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066"/>
            <a:ext cx="9144000" cy="4943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60434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9E416-FAA0-BD40-BADA-E1E7C2E8AA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 descr="rescue.jpg">
            <a:extLst>
              <a:ext uri="{FF2B5EF4-FFF2-40B4-BE49-F238E27FC236}">
                <a16:creationId xmlns:a16="http://schemas.microsoft.com/office/drawing/2014/main" id="{EE751289-0885-034B-B5F8-9E1BAEEBF9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24974" y="670"/>
            <a:ext cx="12161684" cy="5408792"/>
          </a:xfrm>
          <a:prstGeom prst="rect">
            <a:avLst/>
          </a:prstGeom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1C3FB2A6-0CB4-CD4C-9385-902E4B0365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9496" y="3288006"/>
            <a:ext cx="2952999" cy="14993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CB5C4624-31E5-2C45-A0B1-ED3CB22CC285}"/>
              </a:ext>
            </a:extLst>
          </p:cNvPr>
          <p:cNvGrpSpPr/>
          <p:nvPr/>
        </p:nvGrpSpPr>
        <p:grpSpPr>
          <a:xfrm>
            <a:off x="5831630" y="4180522"/>
            <a:ext cx="1785192" cy="485928"/>
            <a:chOff x="3203848" y="3507854"/>
            <a:chExt cx="1977007" cy="64807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76B84FB-9A98-444F-831E-FAF9191B75E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03848" y="3507854"/>
              <a:ext cx="648073" cy="648073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05F64D2-0D48-D34E-87F3-4F801E7836D3}"/>
                </a:ext>
              </a:extLst>
            </p:cNvPr>
            <p:cNvSpPr txBox="1"/>
            <p:nvPr/>
          </p:nvSpPr>
          <p:spPr>
            <a:xfrm>
              <a:off x="3741986" y="3647224"/>
              <a:ext cx="1438869" cy="4000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49">
                  <a:solidFill>
                    <a:srgbClr val="38A5CE"/>
                  </a:solidFill>
                </a:rPr>
                <a:t>@</a:t>
              </a:r>
              <a:r>
                <a:rPr lang="en-US" sz="1349" err="1">
                  <a:solidFill>
                    <a:srgbClr val="38A5CE"/>
                  </a:solidFill>
                </a:rPr>
                <a:t>grahamrobbo</a:t>
              </a:r>
              <a:endParaRPr lang="en-AU" sz="1349">
                <a:solidFill>
                  <a:srgbClr val="38A5CE"/>
                </a:solidFill>
              </a:endParaRP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71DECE95-F0F2-D842-B7BF-AE22160DEC3D}"/>
              </a:ext>
            </a:extLst>
          </p:cNvPr>
          <p:cNvSpPr/>
          <p:nvPr/>
        </p:nvSpPr>
        <p:spPr>
          <a:xfrm>
            <a:off x="1051063" y="4561949"/>
            <a:ext cx="1244876" cy="1045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/>
          </a:p>
        </p:txBody>
      </p:sp>
    </p:spTree>
    <p:extLst>
      <p:ext uri="{BB962C8B-B14F-4D97-AF65-F5344CB8AC3E}">
        <p14:creationId xmlns:p14="http://schemas.microsoft.com/office/powerpoint/2010/main" val="272994457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1735F6-5342-F04D-BC83-0D1F3C724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Enterprise Content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5C0D1C-B772-9D4D-B175-9052929170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6085659" cy="3263504"/>
          </a:xfrm>
        </p:spPr>
        <p:txBody>
          <a:bodyPr/>
          <a:lstStyle/>
          <a:p>
            <a:r>
              <a:rPr lang="en-US" dirty="0"/>
              <a:t>Documents are unstructured content</a:t>
            </a:r>
          </a:p>
          <a:p>
            <a:r>
              <a:rPr lang="en-US" dirty="0"/>
              <a:t>Business transactions are structured content and contextual</a:t>
            </a:r>
          </a:p>
          <a:p>
            <a:r>
              <a:rPr lang="en-US" dirty="0"/>
              <a:t>ECM solutions can link unstructured to structured – thereby providing context to unstructured content e.g. Linking quotation documents to purchase requisition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2ECABC-ACBD-8B49-B51F-C98D9B5C00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2484" y="1222789"/>
            <a:ext cx="3520441" cy="3520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05336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77FE9-6C71-7D44-AAD7-F767AD671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SAP</a:t>
            </a:r>
            <a:r>
              <a:rPr lang="en-US" baseline="0"/>
              <a:t> </a:t>
            </a:r>
            <a:r>
              <a:rPr lang="en-US" baseline="0" err="1"/>
              <a:t>ArchiveLink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C2F5E6-ADED-5A4D-976A-377412EB0F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SAP’s service that provides a standard way to store/retrieve documents to/from 3</a:t>
            </a:r>
            <a:r>
              <a:rPr lang="en-US" baseline="30000" dirty="0"/>
              <a:t>rd</a:t>
            </a:r>
            <a:r>
              <a:rPr lang="en-US" dirty="0"/>
              <a:t> party storage repositories (archives) whilst maintaining business context</a:t>
            </a:r>
          </a:p>
          <a:p>
            <a:r>
              <a:rPr lang="en-US" dirty="0"/>
              <a:t>OpenText is a leader in partnering with SAP</a:t>
            </a:r>
          </a:p>
          <a:p>
            <a:pPr lvl="1"/>
            <a:r>
              <a:rPr lang="en-US" dirty="0"/>
              <a:t>But potentially any document repository can support SAP </a:t>
            </a:r>
            <a:r>
              <a:rPr lang="en-US" dirty="0" err="1"/>
              <a:t>ArchiveLink</a:t>
            </a:r>
            <a:endParaRPr lang="en-US" dirty="0"/>
          </a:p>
          <a:p>
            <a:pPr lvl="1"/>
            <a:r>
              <a:rPr lang="en-US" dirty="0"/>
              <a:t>There are lots that already do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67B5C9-067C-8F42-8F5B-03555F802A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8715" y="3020652"/>
            <a:ext cx="3174454" cy="1612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14435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068AA6-A9B0-FC46-A5C4-648B24382F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10F955-D33C-0745-8FA0-A7A45D635C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D6AD2D-DED1-664F-AB5A-FAD7FA122A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926953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91171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A52F0-C16D-EF43-AB40-E88838595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2C6B9D-B0B1-654B-86C1-5ABC68383D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1F4FAD-0178-194E-B5E3-B6529D14FD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1117843"/>
            <a:ext cx="6248400" cy="3556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3875950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2A490-8631-D448-852B-D33673A60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M-Files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F5BDF6-09A2-4545-8A6C-6033247D27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Founded in Finland</a:t>
            </a:r>
          </a:p>
          <a:p>
            <a:r>
              <a:rPr lang="en-US"/>
              <a:t>Local reseller/SI is Upstream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D0ADBF-E9C0-4D40-A9E3-B80A919F13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9007" y="3119664"/>
            <a:ext cx="1828800" cy="406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04A5BD2-D053-1944-B1AB-960BEDA579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3828" y="3081564"/>
            <a:ext cx="1854200" cy="4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95937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C2801-8C3E-484B-8821-4A0AF936C8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M-Files Concepts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DE1376-BC26-384D-808A-9C98FD4050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Objects, documents, metadata, relationships, etc.</a:t>
            </a:r>
          </a:p>
          <a:p>
            <a:r>
              <a:rPr lang="en-US" dirty="0"/>
              <a:t>Configuration</a:t>
            </a:r>
          </a:p>
          <a:p>
            <a:r>
              <a:rPr lang="en-US" dirty="0"/>
              <a:t>Workflow</a:t>
            </a:r>
          </a:p>
          <a:p>
            <a:r>
              <a:rPr lang="en-US" dirty="0"/>
              <a:t> VBScript handlers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FB6540-886B-DF48-9B36-892FA52C75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4122" y="1859400"/>
            <a:ext cx="4174888" cy="22831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7417240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6D915C345066340A6E547922950C620" ma:contentTypeVersion="10" ma:contentTypeDescription="Create a new document." ma:contentTypeScope="" ma:versionID="99758696ef843aef9d9142e0747695e1">
  <xsd:schema xmlns:xsd="http://www.w3.org/2001/XMLSchema" xmlns:xs="http://www.w3.org/2001/XMLSchema" xmlns:p="http://schemas.microsoft.com/office/2006/metadata/properties" xmlns:ns2="ebcd058a-0d18-4df8-89cc-58de79303721" xmlns:ns3="4dae927c-2c60-435b-8780-6f2bf81f4529" targetNamespace="http://schemas.microsoft.com/office/2006/metadata/properties" ma:root="true" ma:fieldsID="171602ed49b79faa1549a9d5ad266615" ns2:_="" ns3:_="">
    <xsd:import namespace="ebcd058a-0d18-4df8-89cc-58de79303721"/>
    <xsd:import namespace="4dae927c-2c60-435b-8780-6f2bf81f452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bcd058a-0d18-4df8-89cc-58de7930372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3" nillable="true" ma:displayName="Location" ma:internalName="MediaServiceLocatio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dae927c-2c60-435b-8780-6f2bf81f4529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E386CDA-D2A8-4B50-B567-027D296A9FC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6108C8D-17BE-443B-AFB9-1C4BE022B9F8}">
  <ds:schemaRefs>
    <ds:schemaRef ds:uri="http://purl.org/dc/elements/1.1/"/>
    <ds:schemaRef ds:uri="http://schemas.microsoft.com/office/2006/metadata/properties"/>
    <ds:schemaRef ds:uri="ebcd058a-0d18-4df8-89cc-58de79303721"/>
    <ds:schemaRef ds:uri="http://purl.org/dc/terms/"/>
    <ds:schemaRef ds:uri="http://schemas.openxmlformats.org/package/2006/metadata/core-properties"/>
    <ds:schemaRef ds:uri="4dae927c-2c60-435b-8780-6f2bf81f4529"/>
    <ds:schemaRef ds:uri="http://schemas.microsoft.com/office/2006/documentManagement/types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EBCAAC96-1480-4044-80F3-94D01C3F4B6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bcd058a-0d18-4df8-89cc-58de79303721"/>
    <ds:schemaRef ds:uri="4dae927c-2c60-435b-8780-6f2bf81f452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3298</TotalTime>
  <Words>535</Words>
  <Application>Microsoft Macintosh PowerPoint</Application>
  <PresentationFormat>On-screen Show (16:9)</PresentationFormat>
  <Paragraphs>119</Paragraphs>
  <Slides>35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0" baseType="lpstr">
      <vt:lpstr>Arial</vt:lpstr>
      <vt:lpstr>Arial Narrow</vt:lpstr>
      <vt:lpstr>Calibri</vt:lpstr>
      <vt:lpstr>Calibri Light</vt:lpstr>
      <vt:lpstr>1_Office Theme</vt:lpstr>
      <vt:lpstr>ABAP integration – a recent case study</vt:lpstr>
      <vt:lpstr>Introduction</vt:lpstr>
      <vt:lpstr>Agenda</vt:lpstr>
      <vt:lpstr>Enterprise Content Management</vt:lpstr>
      <vt:lpstr>SAP ArchiveLink</vt:lpstr>
      <vt:lpstr>PowerPoint Presentation</vt:lpstr>
      <vt:lpstr>KGS</vt:lpstr>
      <vt:lpstr>M-Files</vt:lpstr>
      <vt:lpstr>M-Files Concepts</vt:lpstr>
      <vt:lpstr>PowerPoint Presentation</vt:lpstr>
      <vt:lpstr>PowerPoint Presentation</vt:lpstr>
      <vt:lpstr>PowerPoint Presentation</vt:lpstr>
      <vt:lpstr>Customer #1</vt:lpstr>
      <vt:lpstr>Customer #2</vt:lpstr>
      <vt:lpstr>Project #1</vt:lpstr>
      <vt:lpstr>Project #1</vt:lpstr>
      <vt:lpstr>And then a miracle happened….</vt:lpstr>
      <vt:lpstr>PowerPoint Presentation</vt:lpstr>
      <vt:lpstr>There is a better way…</vt:lpstr>
      <vt:lpstr>PowerPoint Presentation</vt:lpstr>
      <vt:lpstr>PowerPoint Presentation</vt:lpstr>
      <vt:lpstr>PowerPoint Presentation</vt:lpstr>
      <vt:lpstr>Project #1</vt:lpstr>
      <vt:lpstr>Project #1.1 </vt:lpstr>
      <vt:lpstr>Project #1.1 </vt:lpstr>
      <vt:lpstr>Project #1.2</vt:lpstr>
      <vt:lpstr>Project #1.2</vt:lpstr>
      <vt:lpstr>PowerPoint Presentation</vt:lpstr>
      <vt:lpstr>Project #2</vt:lpstr>
      <vt:lpstr>PowerPoint Presentation</vt:lpstr>
      <vt:lpstr>Project #3 - Extranet</vt:lpstr>
      <vt:lpstr>PowerPoint Presentation</vt:lpstr>
      <vt:lpstr>Contextual Documents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Graham Robinson</dc:creator>
  <cp:keywords/>
  <dc:description/>
  <cp:lastModifiedBy>Graham Robinson</cp:lastModifiedBy>
  <cp:revision>73</cp:revision>
  <dcterms:created xsi:type="dcterms:W3CDTF">2018-06-13T01:18:45Z</dcterms:created>
  <dcterms:modified xsi:type="dcterms:W3CDTF">2019-08-24T06:49:31Z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0x01010046D915C345066340A6E547922950C620</vt:lpwstr>
  </property>
</Properties>
</file>